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2" r:id="rId3"/>
    <p:sldId id="257" r:id="rId4"/>
    <p:sldId id="258" r:id="rId5"/>
    <p:sldId id="260" r:id="rId6"/>
    <p:sldId id="259" r:id="rId7"/>
    <p:sldId id="261"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93"/>
    <p:restoredTop sz="94648"/>
  </p:normalViewPr>
  <p:slideViewPr>
    <p:cSldViewPr snapToGrid="0" snapToObjects="1">
      <p:cViewPr>
        <p:scale>
          <a:sx n="74" d="100"/>
          <a:sy n="74" d="100"/>
        </p:scale>
        <p:origin x="80" y="9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png>
</file>

<file path=ppt/media/image4.png>
</file>

<file path=ppt/media/image5.png>
</file>

<file path=ppt/media/image6.png>
</file>

<file path=ppt/media/image7.tiff>
</file>

<file path=ppt/media/image8.tiff>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4/8/20</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4/8/20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4/8/20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4/8/20</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7.tiff"/><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boldbusiness.com/human-achievement/pg-innovation-strategy/" TargetMode="External"/><Relationship Id="rId2" Type="http://schemas.openxmlformats.org/officeDocument/2006/relationships/hyperlink" Target="https://www.nutritionaloutlook.com/trends-business/pg-acquire-merck-consumer-health-business-including-vitamin-and-dietary-supplement-brands-europ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28FA177F-145C-478A-A7ED-8D021CE76B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1A96A522-1258-462E-AFC5-F5E3F14110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31" name="Picture 30">
              <a:extLst>
                <a:ext uri="{FF2B5EF4-FFF2-40B4-BE49-F238E27FC236}">
                  <a16:creationId xmlns:a16="http://schemas.microsoft.com/office/drawing/2014/main" id="{ECD43597-59D1-4246-A90D-26FE2B6081B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2" name="Rectangle 31">
              <a:extLst>
                <a:ext uri="{FF2B5EF4-FFF2-40B4-BE49-F238E27FC236}">
                  <a16:creationId xmlns:a16="http://schemas.microsoft.com/office/drawing/2014/main" id="{2ED48CD8-BE7A-4992-8570-58DEE9826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33" name="Picture 32">
              <a:extLst>
                <a:ext uri="{FF2B5EF4-FFF2-40B4-BE49-F238E27FC236}">
                  <a16:creationId xmlns:a16="http://schemas.microsoft.com/office/drawing/2014/main" id="{9A68BD7C-72FC-4E92-88BB-3401D485D2B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34" name="Picture 33">
              <a:extLst>
                <a:ext uri="{FF2B5EF4-FFF2-40B4-BE49-F238E27FC236}">
                  <a16:creationId xmlns:a16="http://schemas.microsoft.com/office/drawing/2014/main" id="{C8B73423-E00D-4FC9-9873-0C259A14BC1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127410B7-5CF3-C948-908F-E774320DECEC}"/>
              </a:ext>
            </a:extLst>
          </p:cNvPr>
          <p:cNvSpPr>
            <a:spLocks noGrp="1"/>
          </p:cNvSpPr>
          <p:nvPr>
            <p:ph type="ctrTitle"/>
          </p:nvPr>
        </p:nvSpPr>
        <p:spPr>
          <a:xfrm>
            <a:off x="6553770" y="1041401"/>
            <a:ext cx="4538526" cy="2345264"/>
          </a:xfrm>
        </p:spPr>
        <p:txBody>
          <a:bodyPr>
            <a:normAutofit/>
          </a:bodyPr>
          <a:lstStyle/>
          <a:p>
            <a:pPr>
              <a:lnSpc>
                <a:spcPct val="90000"/>
              </a:lnSpc>
            </a:pPr>
            <a:r>
              <a:rPr lang="en-US" sz="4600">
                <a:solidFill>
                  <a:srgbClr val="262626"/>
                </a:solidFill>
              </a:rPr>
              <a:t>Supply Chain Finance at Procter and Gamble</a:t>
            </a:r>
          </a:p>
        </p:txBody>
      </p:sp>
      <p:sp>
        <p:nvSpPr>
          <p:cNvPr id="3" name="Subtitle 2">
            <a:extLst>
              <a:ext uri="{FF2B5EF4-FFF2-40B4-BE49-F238E27FC236}">
                <a16:creationId xmlns:a16="http://schemas.microsoft.com/office/drawing/2014/main" id="{5A47D7E9-A46E-C14F-8C6F-2D9F216A7494}"/>
              </a:ext>
            </a:extLst>
          </p:cNvPr>
          <p:cNvSpPr>
            <a:spLocks noGrp="1"/>
          </p:cNvSpPr>
          <p:nvPr>
            <p:ph type="subTitle" idx="1"/>
          </p:nvPr>
        </p:nvSpPr>
        <p:spPr>
          <a:xfrm>
            <a:off x="6579045" y="3657596"/>
            <a:ext cx="4513252" cy="1933463"/>
          </a:xfrm>
        </p:spPr>
        <p:txBody>
          <a:bodyPr>
            <a:normAutofit/>
          </a:bodyPr>
          <a:lstStyle/>
          <a:p>
            <a:r>
              <a:rPr lang="en-US">
                <a:solidFill>
                  <a:srgbClr val="000000"/>
                </a:solidFill>
              </a:rPr>
              <a:t>By: Vandana Anand</a:t>
            </a:r>
          </a:p>
        </p:txBody>
      </p:sp>
      <p:sp>
        <p:nvSpPr>
          <p:cNvPr id="36" name="Rectangle 35">
            <a:extLst>
              <a:ext uri="{FF2B5EF4-FFF2-40B4-BE49-F238E27FC236}">
                <a16:creationId xmlns:a16="http://schemas.microsoft.com/office/drawing/2014/main" id="{22EEABFB-D1AB-4BFF-84FC-449548E93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4976494"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refrigerator, table, desk, computer&#10;&#10;Description automatically generated">
            <a:extLst>
              <a:ext uri="{FF2B5EF4-FFF2-40B4-BE49-F238E27FC236}">
                <a16:creationId xmlns:a16="http://schemas.microsoft.com/office/drawing/2014/main" id="{A4CD5825-C196-7B4D-8536-2275893DC1D0}"/>
              </a:ext>
            </a:extLst>
          </p:cNvPr>
          <p:cNvPicPr>
            <a:picLocks noChangeAspect="1"/>
          </p:cNvPicPr>
          <p:nvPr/>
        </p:nvPicPr>
        <p:blipFill rotWithShape="1">
          <a:blip r:embed="rId5"/>
          <a:srcRect b="8650"/>
          <a:stretch/>
        </p:blipFill>
        <p:spPr>
          <a:xfrm>
            <a:off x="1406429" y="2040899"/>
            <a:ext cx="4348925" cy="2691532"/>
          </a:xfrm>
          <a:prstGeom prst="rect">
            <a:avLst/>
          </a:prstGeom>
        </p:spPr>
      </p:pic>
      <p:cxnSp>
        <p:nvCxnSpPr>
          <p:cNvPr id="38" name="Straight Connector 37">
            <a:extLst>
              <a:ext uri="{FF2B5EF4-FFF2-40B4-BE49-F238E27FC236}">
                <a16:creationId xmlns:a16="http://schemas.microsoft.com/office/drawing/2014/main" id="{4231BC86-8965-4F95-9FD9-76313A7D60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770" y="3522131"/>
            <a:ext cx="452063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7990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B38C5-F8DE-614C-A9CA-1C683BB9815D}"/>
              </a:ext>
            </a:extLst>
          </p:cNvPr>
          <p:cNvSpPr>
            <a:spLocks noGrp="1"/>
          </p:cNvSpPr>
          <p:nvPr>
            <p:ph type="title"/>
          </p:nvPr>
        </p:nvSpPr>
        <p:spPr>
          <a:xfrm>
            <a:off x="1295402" y="982132"/>
            <a:ext cx="9601196" cy="1303867"/>
          </a:xfrm>
        </p:spPr>
        <p:txBody>
          <a:bodyPr>
            <a:normAutofit/>
          </a:bodyPr>
          <a:lstStyle/>
          <a:p>
            <a:r>
              <a:rPr lang="en-US" dirty="0"/>
              <a:t>Introduction</a:t>
            </a:r>
          </a:p>
        </p:txBody>
      </p:sp>
      <p:sp>
        <p:nvSpPr>
          <p:cNvPr id="3" name="Content Placeholder 2">
            <a:extLst>
              <a:ext uri="{FF2B5EF4-FFF2-40B4-BE49-F238E27FC236}">
                <a16:creationId xmlns:a16="http://schemas.microsoft.com/office/drawing/2014/main" id="{8F7C6397-6536-1542-B108-F1CF331BB039}"/>
              </a:ext>
            </a:extLst>
          </p:cNvPr>
          <p:cNvSpPr>
            <a:spLocks noGrp="1"/>
          </p:cNvSpPr>
          <p:nvPr>
            <p:ph idx="1"/>
          </p:nvPr>
        </p:nvSpPr>
        <p:spPr>
          <a:xfrm>
            <a:off x="1295402" y="2556932"/>
            <a:ext cx="6256866" cy="3318936"/>
          </a:xfrm>
        </p:spPr>
        <p:txBody>
          <a:bodyPr>
            <a:normAutofit/>
          </a:bodyPr>
          <a:lstStyle/>
          <a:p>
            <a:r>
              <a:rPr lang="en-US" dirty="0"/>
              <a:t>Procter &amp; Gamble (P&amp;G) was founded in 1837 and one of the world’s most widely recognized and respected companies. </a:t>
            </a:r>
          </a:p>
          <a:p>
            <a:r>
              <a:rPr lang="en-US" dirty="0"/>
              <a:t>P&amp;G manufactures and markets a wide range of personal care and household goods. </a:t>
            </a:r>
          </a:p>
          <a:p>
            <a:r>
              <a:rPr lang="en-US" dirty="0"/>
              <a:t>20 of its branded goods, such as Bounty, Gillette and Charmin, generated sales in over $1 billion. </a:t>
            </a:r>
          </a:p>
        </p:txBody>
      </p:sp>
      <p:pic>
        <p:nvPicPr>
          <p:cNvPr id="4" name="Picture 3">
            <a:extLst>
              <a:ext uri="{FF2B5EF4-FFF2-40B4-BE49-F238E27FC236}">
                <a16:creationId xmlns:a16="http://schemas.microsoft.com/office/drawing/2014/main" id="{BF14D066-FA1A-1F4B-BA48-B0A0C32DEB33}"/>
              </a:ext>
            </a:extLst>
          </p:cNvPr>
          <p:cNvPicPr>
            <a:picLocks noChangeAspect="1"/>
          </p:cNvPicPr>
          <p:nvPr/>
        </p:nvPicPr>
        <p:blipFill rotWithShape="1">
          <a:blip r:embed="rId3"/>
          <a:srcRect l="3958" r="-3" b="-3"/>
          <a:stretch/>
        </p:blipFill>
        <p:spPr>
          <a:xfrm>
            <a:off x="8085026" y="2701180"/>
            <a:ext cx="2739728" cy="2852640"/>
          </a:xfrm>
          <a:prstGeom prst="rect">
            <a:avLst/>
          </a:prstGeom>
          <a:ln w="57150" cmpd="thickThin">
            <a:solidFill>
              <a:schemeClr val="tx1">
                <a:lumMod val="50000"/>
                <a:lumOff val="50000"/>
              </a:schemeClr>
            </a:solidFill>
            <a:miter lim="800000"/>
          </a:ln>
        </p:spPr>
      </p:pic>
    </p:spTree>
    <p:extLst>
      <p:ext uri="{BB962C8B-B14F-4D97-AF65-F5344CB8AC3E}">
        <p14:creationId xmlns:p14="http://schemas.microsoft.com/office/powerpoint/2010/main" val="23248048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6E778-26A7-4B45-9548-9EB2F3479BF7}"/>
              </a:ext>
            </a:extLst>
          </p:cNvPr>
          <p:cNvSpPr>
            <a:spLocks noGrp="1"/>
          </p:cNvSpPr>
          <p:nvPr>
            <p:ph type="title"/>
          </p:nvPr>
        </p:nvSpPr>
        <p:spPr/>
        <p:txBody>
          <a:bodyPr/>
          <a:lstStyle/>
          <a:p>
            <a:r>
              <a:rPr lang="en-US" dirty="0"/>
              <a:t>P&amp;G SCF Program</a:t>
            </a:r>
          </a:p>
        </p:txBody>
      </p:sp>
      <p:sp>
        <p:nvSpPr>
          <p:cNvPr id="3" name="Content Placeholder 2">
            <a:extLst>
              <a:ext uri="{FF2B5EF4-FFF2-40B4-BE49-F238E27FC236}">
                <a16:creationId xmlns:a16="http://schemas.microsoft.com/office/drawing/2014/main" id="{97A2167E-9FE5-9742-B12B-D09BB3B4287F}"/>
              </a:ext>
            </a:extLst>
          </p:cNvPr>
          <p:cNvSpPr>
            <a:spLocks noGrp="1"/>
          </p:cNvSpPr>
          <p:nvPr>
            <p:ph idx="1"/>
          </p:nvPr>
        </p:nvSpPr>
        <p:spPr>
          <a:xfrm>
            <a:off x="1295400" y="2518914"/>
            <a:ext cx="9798169" cy="3950897"/>
          </a:xfrm>
        </p:spPr>
        <p:txBody>
          <a:bodyPr>
            <a:normAutofit fontScale="77500" lnSpcReduction="20000"/>
          </a:bodyPr>
          <a:lstStyle/>
          <a:p>
            <a:r>
              <a:rPr lang="en-US" b="1" dirty="0"/>
              <a:t>Give a high level/simple explanation on what was the P&amp;G SCF program with their suppliers?  What were they actually offering their suppliers with this program?</a:t>
            </a:r>
          </a:p>
          <a:p>
            <a:r>
              <a:rPr lang="en-US" dirty="0"/>
              <a:t>The P&amp;G SCF program was to give suppliers the option to be paid more quickly and receive their funds. So, the program was aimed to lessen the impact of extended payment terms that the company mandated by providing P&amp;G’s suppliers with access to capital that reflected P&amp;G’s AA-credit rating. </a:t>
            </a:r>
          </a:p>
          <a:p>
            <a:r>
              <a:rPr lang="en-US" b="1" dirty="0"/>
              <a:t>How did this SCF program benefit the suppliers, the banks, and P&amp;G?  </a:t>
            </a:r>
            <a:r>
              <a:rPr lang="en-US" b="1"/>
              <a:t>And </a:t>
            </a:r>
            <a:r>
              <a:rPr lang="en-US" b="1" dirty="0"/>
              <a:t>why ? </a:t>
            </a:r>
          </a:p>
          <a:p>
            <a:r>
              <a:rPr lang="en-US" dirty="0"/>
              <a:t>The program allowed suppliers to have greater flexibility to be paid according to their needs and preferences, healthier balance sheets since suppliers would require less financing because of lower levels of receivables, access to capital, and visibility allowing timely notification of approved invoices. John Monaghan, Citigroup bank’s Global Head of Supply Chain Finance, said the bank helps global companies like P&amp;G improve efficiency of their treasury operations and optimize their working capital metrics as well as help vendors or suppliers improve their liquidity and reduce their financing costs. In addition, banks can benefit from the transaction from various financing options. </a:t>
            </a:r>
          </a:p>
          <a:p>
            <a:endParaRPr lang="en-US" dirty="0"/>
          </a:p>
          <a:p>
            <a:endParaRPr lang="en-US" b="1" dirty="0"/>
          </a:p>
          <a:p>
            <a:endParaRPr lang="en-US" dirty="0"/>
          </a:p>
        </p:txBody>
      </p:sp>
    </p:spTree>
    <p:extLst>
      <p:ext uri="{BB962C8B-B14F-4D97-AF65-F5344CB8AC3E}">
        <p14:creationId xmlns:p14="http://schemas.microsoft.com/office/powerpoint/2010/main" val="4045503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D52B0-55F7-3046-9589-6D0D3406F7E1}"/>
              </a:ext>
            </a:extLst>
          </p:cNvPr>
          <p:cNvSpPr>
            <a:spLocks noGrp="1"/>
          </p:cNvSpPr>
          <p:nvPr>
            <p:ph type="title"/>
          </p:nvPr>
        </p:nvSpPr>
        <p:spPr/>
        <p:txBody>
          <a:bodyPr/>
          <a:lstStyle/>
          <a:p>
            <a:r>
              <a:rPr lang="en-US" dirty="0"/>
              <a:t>Advantages and Challenges of SCF</a:t>
            </a:r>
          </a:p>
        </p:txBody>
      </p:sp>
      <p:sp>
        <p:nvSpPr>
          <p:cNvPr id="3" name="Content Placeholder 2">
            <a:extLst>
              <a:ext uri="{FF2B5EF4-FFF2-40B4-BE49-F238E27FC236}">
                <a16:creationId xmlns:a16="http://schemas.microsoft.com/office/drawing/2014/main" id="{E5686CFD-18CF-464F-AF6D-887C2AE246D3}"/>
              </a:ext>
            </a:extLst>
          </p:cNvPr>
          <p:cNvSpPr>
            <a:spLocks noGrp="1"/>
          </p:cNvSpPr>
          <p:nvPr>
            <p:ph idx="1"/>
          </p:nvPr>
        </p:nvSpPr>
        <p:spPr/>
        <p:txBody>
          <a:bodyPr>
            <a:normAutofit lnSpcReduction="10000"/>
          </a:bodyPr>
          <a:lstStyle/>
          <a:p>
            <a:r>
              <a:rPr lang="en-US" b="1" dirty="0"/>
              <a:t>Why did P&amp;G do this SCF program?  Highlight the challenges they were facing before doing this SCF program.  </a:t>
            </a:r>
          </a:p>
          <a:p>
            <a:r>
              <a:rPr lang="en-US" dirty="0"/>
              <a:t>As Vice President and Assistant Treasurer Doug Gerstle put it, the company wanted to find a way to support their external business partners and strengthen their supply chain. Before the SCF program, the focus shifted from P&amp;G’s treasury group to its purchasing group and a corporate mandate was declared to extend contracted payment terms by 30 days. Due to this decision, suppliers would have to wait longer to receive funds because P&amp;G would take longer to pay its invoices. Thus, the SCF program was developed.</a:t>
            </a:r>
            <a:endParaRPr lang="en-US" b="1" dirty="0"/>
          </a:p>
          <a:p>
            <a:pPr marL="0" indent="0">
              <a:buNone/>
            </a:pPr>
            <a:endParaRPr lang="en-US" dirty="0"/>
          </a:p>
        </p:txBody>
      </p:sp>
    </p:spTree>
    <p:extLst>
      <p:ext uri="{BB962C8B-B14F-4D97-AF65-F5344CB8AC3E}">
        <p14:creationId xmlns:p14="http://schemas.microsoft.com/office/powerpoint/2010/main" val="980780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A3B14-5766-4840-9C62-3D4974AFDFF9}"/>
              </a:ext>
            </a:extLst>
          </p:cNvPr>
          <p:cNvSpPr>
            <a:spLocks noGrp="1"/>
          </p:cNvSpPr>
          <p:nvPr>
            <p:ph type="title"/>
          </p:nvPr>
        </p:nvSpPr>
        <p:spPr/>
        <p:txBody>
          <a:bodyPr/>
          <a:lstStyle/>
          <a:p>
            <a:r>
              <a:rPr lang="en-US" dirty="0"/>
              <a:t>Business Strategy </a:t>
            </a:r>
          </a:p>
        </p:txBody>
      </p:sp>
      <p:sp>
        <p:nvSpPr>
          <p:cNvPr id="3" name="Content Placeholder 2">
            <a:extLst>
              <a:ext uri="{FF2B5EF4-FFF2-40B4-BE49-F238E27FC236}">
                <a16:creationId xmlns:a16="http://schemas.microsoft.com/office/drawing/2014/main" id="{86A16D6A-0B3C-E443-90B7-70D5D9A264F7}"/>
              </a:ext>
            </a:extLst>
          </p:cNvPr>
          <p:cNvSpPr>
            <a:spLocks noGrp="1"/>
          </p:cNvSpPr>
          <p:nvPr>
            <p:ph idx="1"/>
          </p:nvPr>
        </p:nvSpPr>
        <p:spPr>
          <a:xfrm>
            <a:off x="1295401" y="2556932"/>
            <a:ext cx="9601196" cy="3809362"/>
          </a:xfrm>
        </p:spPr>
        <p:txBody>
          <a:bodyPr>
            <a:normAutofit fontScale="70000" lnSpcReduction="20000"/>
          </a:bodyPr>
          <a:lstStyle/>
          <a:p>
            <a:r>
              <a:rPr lang="en-US" b="1" dirty="0"/>
              <a:t>Highlight the key benefits by explaining what you see in Exhibits in the case.  Why are these changes in the ratios and financial statements important to P&amp;G?</a:t>
            </a:r>
          </a:p>
          <a:p>
            <a:r>
              <a:rPr lang="en-US" dirty="0"/>
              <a:t>The ratios and financial statements are important to P&amp;G because it shows the practicality of the SCF program between the suppliers, banks, and P&amp;G. It was important to show the financials and logic to the suppliers so that they would be more willing to adopt this new program. In addition, it is important for P&amp;G to see the revenue, profits, expenditures, discounts, etc. to see if the program is working and maintain the success of their business. </a:t>
            </a:r>
          </a:p>
          <a:p>
            <a:r>
              <a:rPr lang="en-US" b="1" dirty="0"/>
              <a:t>What do you think overall of the business strategy of P&amp;G SCF program. Winner or looser for P&amp;G?  Do you think P&amp;G rolled it out to slow, too fast,  or just right in your opinion ?  Why do you think this way ?</a:t>
            </a:r>
          </a:p>
          <a:p>
            <a:r>
              <a:rPr lang="en-US" dirty="0"/>
              <a:t>I believe the overall business strategy of the SCF program is beneficial to P&amp;G. In addition, the suppliers and banks are at an advantage with this deal. Moreover, I think they introduced it at the right time because they were in the middle of an issue in which the suppliers would be receiving their funds at a future date. Giving the option for them to receive their funds quickly improves the relationship between P&amp;G and the suppliers and strengthens the business. </a:t>
            </a:r>
            <a:endParaRPr lang="en-US" b="1" dirty="0"/>
          </a:p>
          <a:p>
            <a:endParaRPr lang="en-US" dirty="0"/>
          </a:p>
        </p:txBody>
      </p:sp>
    </p:spTree>
    <p:extLst>
      <p:ext uri="{BB962C8B-B14F-4D97-AF65-F5344CB8AC3E}">
        <p14:creationId xmlns:p14="http://schemas.microsoft.com/office/powerpoint/2010/main" val="2758451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6CF79-5A76-2745-953F-530D437B027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B9BCEEE7-3C2D-BC4E-A071-163982C3C585}"/>
              </a:ext>
            </a:extLst>
          </p:cNvPr>
          <p:cNvSpPr>
            <a:spLocks noGrp="1"/>
          </p:cNvSpPr>
          <p:nvPr>
            <p:ph idx="1"/>
          </p:nvPr>
        </p:nvSpPr>
        <p:spPr/>
        <p:txBody>
          <a:bodyPr>
            <a:normAutofit fontScale="92500" lnSpcReduction="20000"/>
          </a:bodyPr>
          <a:lstStyle/>
          <a:p>
            <a:r>
              <a:rPr lang="en-US" b="1" dirty="0"/>
              <a:t>After reading this case, what were your overall conclusions, findings/key takeaways, and key personal learnings?</a:t>
            </a:r>
          </a:p>
          <a:p>
            <a:r>
              <a:rPr lang="en-US" dirty="0"/>
              <a:t>I am very familiar with Procter and Gamble and have bought many of their products. Being able to see their business structure and strategies was very interesting.</a:t>
            </a:r>
          </a:p>
          <a:p>
            <a:r>
              <a:rPr lang="en-US" dirty="0"/>
              <a:t>I liked how P&amp;G included many benefits for their suppliers for enrolling in the SCF program and how they had communicated the change to the suppliers.</a:t>
            </a:r>
          </a:p>
          <a:p>
            <a:r>
              <a:rPr lang="en-US" dirty="0"/>
              <a:t>The article also talked about another company called </a:t>
            </a:r>
            <a:r>
              <a:rPr lang="en-US" dirty="0" err="1"/>
              <a:t>Fibria</a:t>
            </a:r>
            <a:r>
              <a:rPr lang="en-US" dirty="0"/>
              <a:t> </a:t>
            </a:r>
            <a:r>
              <a:rPr lang="en-US" dirty="0" err="1"/>
              <a:t>Celulose</a:t>
            </a:r>
            <a:r>
              <a:rPr lang="en-US" dirty="0"/>
              <a:t> in Brazil, the leading producer of bleached pulp from eucalyptus trees, and how they had participated in the SCF program. This was also informative to read.</a:t>
            </a:r>
          </a:p>
        </p:txBody>
      </p:sp>
    </p:spTree>
    <p:extLst>
      <p:ext uri="{BB962C8B-B14F-4D97-AF65-F5344CB8AC3E}">
        <p14:creationId xmlns:p14="http://schemas.microsoft.com/office/powerpoint/2010/main" val="1566920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FA7D0-45C0-6C4D-80B2-52AE31A3E546}"/>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634472A6-6405-5C49-90DE-00C4BF4F3B52}"/>
              </a:ext>
            </a:extLst>
          </p:cNvPr>
          <p:cNvSpPr>
            <a:spLocks noGrp="1"/>
          </p:cNvSpPr>
          <p:nvPr>
            <p:ph idx="1"/>
          </p:nvPr>
        </p:nvSpPr>
        <p:spPr/>
        <p:txBody>
          <a:bodyPr/>
          <a:lstStyle/>
          <a:p>
            <a:r>
              <a:rPr lang="en-US" dirty="0">
                <a:solidFill>
                  <a:schemeClr val="tx1"/>
                </a:solidFill>
              </a:rPr>
              <a:t>Supply Chain and Finance at Procter and Gamble Article </a:t>
            </a:r>
            <a:endParaRPr lang="en-US" dirty="0">
              <a:solidFill>
                <a:schemeClr val="tx1"/>
              </a:solidFill>
              <a:hlinkClick r:id="rId2">
                <a:extLst>
                  <a:ext uri="{A12FA001-AC4F-418D-AE19-62706E023703}">
                    <ahyp:hlinkClr xmlns:ahyp="http://schemas.microsoft.com/office/drawing/2018/hyperlinkcolor" val="tx"/>
                  </a:ext>
                </a:extLst>
              </a:hlinkClick>
            </a:endParaRPr>
          </a:p>
          <a:p>
            <a:r>
              <a:rPr lang="en-US" dirty="0">
                <a:solidFill>
                  <a:schemeClr val="tx1"/>
                </a:solidFill>
                <a:hlinkClick r:id="rId2">
                  <a:extLst>
                    <a:ext uri="{A12FA001-AC4F-418D-AE19-62706E023703}">
                      <ahyp:hlinkClr xmlns:ahyp="http://schemas.microsoft.com/office/drawing/2018/hyperlinkcolor" val="tx"/>
                    </a:ext>
                  </a:extLst>
                </a:hlinkClick>
              </a:rPr>
              <a:t>https://www.nutritionaloutlook.com/trends-business/pg-acquire-merck-consumer-health-business-including-vitamin-and-dietary-supplement-brands-europe</a:t>
            </a:r>
            <a:endParaRPr lang="en-US" dirty="0">
              <a:solidFill>
                <a:schemeClr val="tx1"/>
              </a:solidFill>
            </a:endParaRPr>
          </a:p>
          <a:p>
            <a:r>
              <a:rPr lang="en-US" dirty="0">
                <a:solidFill>
                  <a:schemeClr val="tx1"/>
                </a:solidFill>
                <a:hlinkClick r:id="rId3">
                  <a:extLst>
                    <a:ext uri="{A12FA001-AC4F-418D-AE19-62706E023703}">
                      <ahyp:hlinkClr xmlns:ahyp="http://schemas.microsoft.com/office/drawing/2018/hyperlinkcolor" val="tx"/>
                    </a:ext>
                  </a:extLst>
                </a:hlinkClick>
              </a:rPr>
              <a:t>https://www.boldbusiness.com/human-achievement/pg-innovation-strategy/</a:t>
            </a:r>
            <a:endParaRPr lang="en-US" dirty="0">
              <a:solidFill>
                <a:schemeClr val="tx1"/>
              </a:solidFill>
            </a:endParaRPr>
          </a:p>
          <a:p>
            <a:pPr marL="0" indent="0">
              <a:buNone/>
            </a:pPr>
            <a:endParaRPr lang="en-US" dirty="0"/>
          </a:p>
        </p:txBody>
      </p:sp>
    </p:spTree>
    <p:extLst>
      <p:ext uri="{BB962C8B-B14F-4D97-AF65-F5344CB8AC3E}">
        <p14:creationId xmlns:p14="http://schemas.microsoft.com/office/powerpoint/2010/main" val="411279158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otalTime>225</TotalTime>
  <Words>847</Words>
  <Application>Microsoft Macintosh PowerPoint</Application>
  <PresentationFormat>Widescreen</PresentationFormat>
  <Paragraphs>29</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Garamond</vt:lpstr>
      <vt:lpstr>Organic</vt:lpstr>
      <vt:lpstr>Supply Chain Finance at Procter and Gamble</vt:lpstr>
      <vt:lpstr>Introduction</vt:lpstr>
      <vt:lpstr>P&amp;G SCF Program</vt:lpstr>
      <vt:lpstr>Advantages and Challenges of SCF</vt:lpstr>
      <vt:lpstr>Business Strategy </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Finance at Procter and Gamble</dc:title>
  <dc:creator>Anand, Vandana</dc:creator>
  <cp:lastModifiedBy>Anand, Vandana</cp:lastModifiedBy>
  <cp:revision>25</cp:revision>
  <dcterms:created xsi:type="dcterms:W3CDTF">2020-04-08T20:50:39Z</dcterms:created>
  <dcterms:modified xsi:type="dcterms:W3CDTF">2020-04-09T00:36:13Z</dcterms:modified>
</cp:coreProperties>
</file>